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5" r:id="rId3"/>
    <p:sldId id="258" r:id="rId4"/>
    <p:sldId id="292" r:id="rId5"/>
    <p:sldId id="293" r:id="rId6"/>
    <p:sldId id="294" r:id="rId7"/>
    <p:sldId id="295" r:id="rId8"/>
    <p:sldId id="300" r:id="rId9"/>
    <p:sldId id="259" r:id="rId10"/>
    <p:sldId id="302" r:id="rId11"/>
    <p:sldId id="303" r:id="rId12"/>
    <p:sldId id="306" r:id="rId13"/>
    <p:sldId id="260" r:id="rId14"/>
    <p:sldId id="313" r:id="rId15"/>
    <p:sldId id="261" r:id="rId16"/>
    <p:sldId id="311" r:id="rId17"/>
    <p:sldId id="314" r:id="rId18"/>
    <p:sldId id="31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58" autoAdjust="0"/>
  </p:normalViewPr>
  <p:slideViewPr>
    <p:cSldViewPr>
      <p:cViewPr varScale="1">
        <p:scale>
          <a:sx n="70" d="100"/>
          <a:sy n="70" d="100"/>
        </p:scale>
        <p:origin x="-14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8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CE421D3-3177-4B5E-A6ED-72FB62FF6B7B}" type="datetimeFigureOut">
              <a:rPr lang="ru-RU" smtClean="0"/>
              <a:pPr/>
              <a:t>23.10.2014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AF76C91-48CA-4514-8C14-0702DE2AF7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Слава\Рабочий стол\наркотики\9288828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7143" y="1000108"/>
            <a:ext cx="6669567" cy="4999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1196752"/>
            <a:ext cx="72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/>
              <a:t>ПРЕСТУПЛЕНИЯ ПРОТИВ ЗДОРОВЬЯ НАСЕЛЕНИЯ И ОБЩЕСТВЕННОЙ НРАВСТВЕННОСТИ</a:t>
            </a:r>
            <a:r>
              <a:rPr lang="ru-RU" sz="4000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/>
            </a:r>
            <a:br>
              <a:rPr lang="ru-RU" sz="4000" b="1" dirty="0">
                <a:solidFill>
                  <a:schemeClr val="bg1">
                    <a:lumMod val="50000"/>
                    <a:lumOff val="50000"/>
                  </a:schemeClr>
                </a:solidFill>
              </a:rPr>
            </a:br>
            <a:r>
              <a:rPr lang="ru-RU" sz="4000" b="1" dirty="0">
                <a:solidFill>
                  <a:srgbClr val="FFFF00"/>
                </a:solidFill>
              </a:rPr>
              <a:t>(гл. 25 УК РФ)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40553394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5749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Незаконные приобретение, хранение, перевозка, изготовление, переработка наркотических средств, психотропных веществ или их аналогов. 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28860" y="714356"/>
            <a:ext cx="36446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Статья 228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Слава\Рабочий стол\наркотики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256"/>
            <a:ext cx="3000380" cy="2201857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00034" y="1142984"/>
            <a:ext cx="8186766" cy="495301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1. Общественные отношения, обеспечивающие здоровье населения.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2. Установленный государством порядок законного оборота наркотических средств, психотропных веществ или их аналогов.</a:t>
            </a:r>
            <a:endParaRPr lang="ru-RU" dirty="0"/>
          </a:p>
        </p:txBody>
      </p:sp>
      <p:pic>
        <p:nvPicPr>
          <p:cNvPr id="1028" name="Picture 4" descr="C:\Documents and Settings\Слава\Рабочий стол\наркотики\0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857628"/>
            <a:ext cx="3810000" cy="2438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42910" y="285729"/>
            <a:ext cx="7143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 что посягает преступление?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7"/>
            <a:ext cx="8229600" cy="192882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а) наркотические средства</a:t>
            </a:r>
          </a:p>
          <a:p>
            <a:pPr>
              <a:buNone/>
            </a:pPr>
            <a:r>
              <a:rPr lang="ru-RU" dirty="0" smtClean="0"/>
              <a:t>б) психотропные вещества</a:t>
            </a:r>
          </a:p>
          <a:p>
            <a:pPr>
              <a:buNone/>
            </a:pPr>
            <a:r>
              <a:rPr lang="ru-RU" dirty="0" smtClean="0"/>
              <a:t>в) их аналоги.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571480"/>
            <a:ext cx="84742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Предмет преступления: 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Слава\Рабочий стол\наркотики\12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3857628"/>
            <a:ext cx="2400300" cy="1704975"/>
          </a:xfrm>
          <a:prstGeom prst="rect">
            <a:avLst/>
          </a:prstGeom>
          <a:noFill/>
        </p:spPr>
      </p:pic>
      <p:pic>
        <p:nvPicPr>
          <p:cNvPr id="14338" name="Picture 2" descr="http://www.newizv.ru/images/ph/2013/03/20/14107336803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571" y="2357430"/>
            <a:ext cx="3208294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285728"/>
            <a:ext cx="828404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совершается ст.228 УК?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5720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Выражается в </a:t>
            </a:r>
            <a:r>
              <a:rPr lang="ru-RU" dirty="0" smtClean="0">
                <a:solidFill>
                  <a:srgbClr val="C00000"/>
                </a:solidFill>
              </a:rPr>
              <a:t>следующи</a:t>
            </a:r>
            <a:r>
              <a:rPr lang="ru-RU" dirty="0" smtClean="0">
                <a:solidFill>
                  <a:srgbClr val="C00000"/>
                </a:solidFill>
              </a:rPr>
              <a:t>х 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действиях, совершаемых незаконно: </a:t>
            </a:r>
          </a:p>
          <a:p>
            <a:pPr>
              <a:buNone/>
            </a:pPr>
            <a:r>
              <a:rPr lang="ru-RU" b="1" dirty="0" smtClean="0"/>
              <a:t>а) приобретении</a:t>
            </a:r>
          </a:p>
          <a:p>
            <a:pPr>
              <a:buNone/>
            </a:pPr>
            <a:r>
              <a:rPr lang="ru-RU" b="1" dirty="0" smtClean="0"/>
              <a:t>б) хранении</a:t>
            </a:r>
          </a:p>
          <a:p>
            <a:pPr>
              <a:buNone/>
            </a:pPr>
            <a:r>
              <a:rPr lang="ru-RU" b="1" dirty="0" smtClean="0"/>
              <a:t>в) перевозке</a:t>
            </a:r>
          </a:p>
          <a:p>
            <a:pPr>
              <a:buNone/>
            </a:pPr>
            <a:r>
              <a:rPr lang="ru-RU" b="1" dirty="0" smtClean="0"/>
              <a:t>г) изготовлении</a:t>
            </a:r>
          </a:p>
          <a:p>
            <a:pPr>
              <a:buNone/>
            </a:pPr>
            <a:r>
              <a:rPr lang="ru-RU" b="1" dirty="0" err="1" smtClean="0"/>
              <a:t>д</a:t>
            </a:r>
            <a:r>
              <a:rPr lang="ru-RU" b="1" dirty="0" smtClean="0"/>
              <a:t>) переработке</a:t>
            </a:r>
            <a:r>
              <a:rPr lang="ru-RU" dirty="0" smtClean="0"/>
              <a:t> наркотических средств, психотропных веществ или их аналогов.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39 0.14431 C -0.05018 0.00856 -0.12274 -0.12696 -0.20156 -0.14824 C -0.28038 -0.16952 -0.39774 0.02567 -0.4507 0.01688 C -0.50365 0.0081 -0.56302 -0.20143 -0.51979 -0.20074 C -0.47656 -0.20004 -0.27622 -0.04625 -0.19167 0.02058 C -0.10712 0.08742 -0.04462 0.20421 -0.01268 0.20074 C 0.01927 0.19727 0.00955 0.09852 -1.38889E-6 1.3876E-7 " pathEditMode="relative" ptsTypes="aaaaa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Слава\Рабочий стол\наркотики\1256551801_hiop.ru_narki_in_russia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785926"/>
            <a:ext cx="3594111" cy="269631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86346"/>
          </a:xfrm>
        </p:spPr>
        <p:txBody>
          <a:bodyPr>
            <a:normAutofit/>
          </a:bodyPr>
          <a:lstStyle/>
          <a:p>
            <a:r>
              <a:rPr lang="ru-RU" dirty="0" smtClean="0"/>
              <a:t>покупка</a:t>
            </a:r>
          </a:p>
          <a:p>
            <a:r>
              <a:rPr lang="ru-RU" dirty="0" smtClean="0"/>
              <a:t> получение в дар, а также в качестве средства взаиморасчета за проделанную работу, оказанную услугу или в уплату долга</a:t>
            </a:r>
          </a:p>
          <a:p>
            <a:r>
              <a:rPr lang="ru-RU" dirty="0" smtClean="0"/>
              <a:t>в обмен на другие товары и вещи, </a:t>
            </a:r>
          </a:p>
          <a:p>
            <a:r>
              <a:rPr lang="ru-RU" dirty="0" smtClean="0"/>
              <a:t>присвоение найденного, </a:t>
            </a:r>
          </a:p>
          <a:p>
            <a:r>
              <a:rPr lang="ru-RU" dirty="0" smtClean="0"/>
              <a:t>сбор дикорастущих растений или их частей</a:t>
            </a:r>
          </a:p>
          <a:p>
            <a:r>
              <a:rPr lang="ru-RU" dirty="0" smtClean="0"/>
              <a:t>сбор остатков находящихся на неохраняемых полях посевов указанных растений после завершения их уборки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А) Незаконное приобретение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7901014" cy="490539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крупный  размер наркотических средств, психотропных веществ </a:t>
            </a:r>
            <a:r>
              <a:rPr lang="en-US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(</a:t>
            </a:r>
            <a:r>
              <a:rPr lang="ru-RU" dirty="0" smtClean="0">
                <a:solidFill>
                  <a:srgbClr val="C00000"/>
                </a:solidFill>
              </a:rPr>
              <a:t>карается ЛИШЕНИЕМ СВОБОДЫ на срок до 3-х ЛЕТ)</a:t>
            </a:r>
          </a:p>
          <a:p>
            <a:r>
              <a:rPr lang="ru-RU" dirty="0" smtClean="0"/>
              <a:t>особо крупный размеры наркотических средств, психотропных веществ </a:t>
            </a:r>
            <a:r>
              <a:rPr lang="ru-RU" dirty="0" smtClean="0">
                <a:solidFill>
                  <a:srgbClr val="C00000"/>
                </a:solidFill>
              </a:rPr>
              <a:t>(карается ЛИШЕНИЕМ СВОБОДЫ на срок до 10-ти ЛЕТ)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sz="3500" dirty="0" smtClean="0">
                <a:solidFill>
                  <a:srgbClr val="C00000"/>
                </a:solidFill>
              </a:rPr>
              <a:t>Возраст </a:t>
            </a:r>
            <a:r>
              <a:rPr lang="ru-RU" sz="3500" dirty="0" smtClean="0">
                <a:solidFill>
                  <a:srgbClr val="C00000"/>
                </a:solidFill>
              </a:rPr>
              <a:t>виновного</a:t>
            </a:r>
            <a:r>
              <a:rPr lang="ru-RU" sz="3500" dirty="0" smtClean="0">
                <a:solidFill>
                  <a:srgbClr val="C00000"/>
                </a:solidFill>
              </a:rPr>
              <a:t>:</a:t>
            </a:r>
            <a:endParaRPr lang="en-US" sz="35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3500" dirty="0" smtClean="0">
                <a:solidFill>
                  <a:srgbClr val="C00000"/>
                </a:solidFill>
              </a:rPr>
              <a:t> </a:t>
            </a:r>
            <a:r>
              <a:rPr lang="ru-RU" sz="3500" dirty="0" smtClean="0">
                <a:solidFill>
                  <a:srgbClr val="C00000"/>
                </a:solidFill>
              </a:rPr>
              <a:t>с 16 </a:t>
            </a:r>
            <a:r>
              <a:rPr lang="ru-RU" sz="3500" dirty="0" smtClean="0">
                <a:solidFill>
                  <a:srgbClr val="C00000"/>
                </a:solidFill>
              </a:rPr>
              <a:t>лет</a:t>
            </a:r>
            <a:r>
              <a:rPr lang="en-US" sz="3500" dirty="0" smtClean="0">
                <a:solidFill>
                  <a:srgbClr val="C00000"/>
                </a:solidFill>
              </a:rPr>
              <a:t> </a:t>
            </a: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вопрос </a:t>
            </a: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 </a:t>
            </a: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наличии</a:t>
            </a:r>
            <a:endParaRPr lang="en-US" sz="26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крупного размера </a:t>
            </a: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решается</a:t>
            </a:r>
            <a:endParaRPr lang="en-US" sz="26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исходя из размеров, </a:t>
            </a:r>
            <a:endParaRPr lang="en-US" sz="26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установленных Правительством</a:t>
            </a:r>
            <a:endParaRPr lang="en-US" sz="26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РФ</a:t>
            </a:r>
            <a:endParaRPr lang="ru-RU" sz="2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Условие уголовной ответственности по ст. 228 УК РФ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http://nf-school4.edusite.ru/images/p2_zak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3500438"/>
            <a:ext cx="3743323" cy="2714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 override="childStyl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7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7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Незаконные производство, сбыт или пересылка наркотических средств, психотропных веществ или их аналогов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4286256"/>
            <a:ext cx="502974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статья 228.1 УК РФ </a:t>
            </a:r>
            <a:endParaRPr lang="ru-RU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На что посягает преступление?</a:t>
            </a:r>
          </a:p>
          <a:p>
            <a:pPr>
              <a:buNone/>
            </a:pPr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общественные отношения, обеспечивающие     здоровье населения.</a:t>
            </a:r>
          </a:p>
          <a:p>
            <a:endParaRPr lang="ru-RU" dirty="0" smtClean="0"/>
          </a:p>
          <a:p>
            <a:r>
              <a:rPr lang="ru-RU" sz="3200" dirty="0" smtClean="0">
                <a:solidFill>
                  <a:schemeClr val="tx2">
                    <a:lumMod val="25000"/>
                  </a:schemeClr>
                </a:solidFill>
              </a:rPr>
              <a:t>Предмет преступления: </a:t>
            </a:r>
          </a:p>
          <a:p>
            <a:pPr>
              <a:buNone/>
            </a:pPr>
            <a:r>
              <a:rPr lang="ru-RU" dirty="0" smtClean="0"/>
              <a:t>а) наркотические средства</a:t>
            </a:r>
          </a:p>
          <a:p>
            <a:pPr>
              <a:buNone/>
            </a:pPr>
            <a:r>
              <a:rPr lang="ru-RU" dirty="0" smtClean="0"/>
              <a:t>б) психотропные вещества</a:t>
            </a:r>
          </a:p>
          <a:p>
            <a:pPr>
              <a:buNone/>
            </a:pPr>
            <a:r>
              <a:rPr lang="ru-RU" dirty="0" smtClean="0"/>
              <a:t>в) их аналоги.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3643338"/>
          </a:xfrm>
        </p:spPr>
        <p:txBody>
          <a:bodyPr/>
          <a:lstStyle/>
          <a:p>
            <a:pPr algn="ctr"/>
            <a:r>
              <a:rPr lang="ru-RU" dirty="0" smtClean="0"/>
              <a:t>характеризуется тремя указанными действиями: </a:t>
            </a:r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производство</a:t>
            </a:r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сбыт</a:t>
            </a:r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пересылка наркотических средств, психотропных веществ или их аналогов.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4071942"/>
            <a:ext cx="778498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 совершается ст. 228.1 УК РФ?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-0.21346 L -0.00365 -0.54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1571612"/>
            <a:ext cx="4872014" cy="485778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    за сбыт наркотических средств, психотропных веществ или их аналогов наступает независимо от их размера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Возраст виновного: с 16 лет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карается ЛИШЕНИЕМ СВОБОДЫ на срок вплоть до 20 лет </a:t>
            </a:r>
            <a:r>
              <a:rPr lang="ru-RU" dirty="0" smtClean="0"/>
              <a:t>(в зависимости от того в каком размере и как совершено)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Уголовная ответственность</a:t>
            </a:r>
            <a:endParaRPr lang="ru-RU" sz="4400" dirty="0"/>
          </a:p>
        </p:txBody>
      </p:sp>
      <p:pic>
        <p:nvPicPr>
          <p:cNvPr id="7170" name="Picture 2" descr="http://nstarikov.ru/new/wp-content/uploads/2012/07/1401877_201108191809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928802"/>
            <a:ext cx="3143304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40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71743"/>
            <a:ext cx="8229600" cy="178595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100" dirty="0" smtClean="0"/>
              <a:t>Хищение либо вымогательство наркотических средств или психотропных веществ</a:t>
            </a:r>
            <a:endParaRPr lang="ru-RU" sz="4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642918"/>
            <a:ext cx="64665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статья 229 УК РФ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976570"/>
          </a:xfrm>
        </p:spPr>
        <p:txBody>
          <a:bodyPr/>
          <a:lstStyle/>
          <a:p>
            <a:r>
              <a:rPr lang="ru-RU" dirty="0" smtClean="0"/>
              <a:t>Наступает у лиц совершивших хотя бы одно действие из тех, что описаны выше </a:t>
            </a:r>
            <a:r>
              <a:rPr lang="ru-RU" dirty="0" smtClean="0">
                <a:solidFill>
                  <a:srgbClr val="C00000"/>
                </a:solidFill>
              </a:rPr>
              <a:t>с 14 лет</a:t>
            </a:r>
          </a:p>
          <a:p>
            <a:r>
              <a:rPr lang="ru-RU" dirty="0" smtClean="0"/>
              <a:t>карается </a:t>
            </a:r>
            <a:r>
              <a:rPr lang="ru-RU" dirty="0" smtClean="0">
                <a:solidFill>
                  <a:srgbClr val="C00000"/>
                </a:solidFill>
              </a:rPr>
              <a:t>ЛИШЕНИЕМ СВОБОДЫ на срок вплоть до 15 лет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(в зависимости от того в каком размере и как совершено)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Ответственность:</a:t>
            </a:r>
            <a:endParaRPr lang="ru-RU" dirty="0"/>
          </a:p>
        </p:txBody>
      </p:sp>
      <p:pic>
        <p:nvPicPr>
          <p:cNvPr id="5122" name="Picture 2" descr="http://gorod48.ru/upload/iblock/73e/73e1305d197c98bab363f1f1da8ed1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417971"/>
            <a:ext cx="3857652" cy="2898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333628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200" dirty="0" smtClean="0"/>
              <a:t>Склонение к потреблению наркотических средств или психотропных веществ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71604" y="642918"/>
            <a:ext cx="58235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статья 230 УК РФ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9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83369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1) возбуждение у склоняемого желания потребить указанные средства или вещества, достигаемое путем дачи советов, уговоров, предложений, просьб и т.п. ненасильственных действий; </a:t>
            </a:r>
          </a:p>
          <a:p>
            <a:pPr>
              <a:buNone/>
            </a:pPr>
            <a:r>
              <a:rPr lang="ru-RU" dirty="0" smtClean="0"/>
              <a:t>2) принуждение к их потреблению путем применения или угрозы применения насилия.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Как совершается?</a:t>
            </a:r>
            <a:endParaRPr lang="ru-RU" b="1" dirty="0"/>
          </a:p>
        </p:txBody>
      </p:sp>
      <p:pic>
        <p:nvPicPr>
          <p:cNvPr id="14338" name="Picture 2" descr="C:\Documents and Settings\Слава\Рабочий стол\наркотики\Drugs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4070345"/>
            <a:ext cx="4572000" cy="2787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70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770" decel="100000"/>
                                        <p:tgtEl>
                                          <p:spTgt spid="143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Слава\Рабочий стол\наркотики\258642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4279900"/>
            <a:ext cx="4572000" cy="25781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357718"/>
          </a:xfrm>
        </p:spPr>
        <p:txBody>
          <a:bodyPr/>
          <a:lstStyle/>
          <a:p>
            <a:r>
              <a:rPr lang="ru-RU" sz="3200" dirty="0" smtClean="0"/>
              <a:t>Наступает у лиц совершивших хотя бы одно действие из тех, что описаны выше </a:t>
            </a:r>
            <a:r>
              <a:rPr lang="ru-RU" sz="3200" dirty="0" smtClean="0">
                <a:solidFill>
                  <a:srgbClr val="C00000"/>
                </a:solidFill>
              </a:rPr>
              <a:t>с 16 лет</a:t>
            </a:r>
          </a:p>
          <a:p>
            <a:r>
              <a:rPr lang="ru-RU" dirty="0" smtClean="0"/>
              <a:t>карается </a:t>
            </a:r>
            <a:r>
              <a:rPr lang="ru-RU" dirty="0" smtClean="0">
                <a:solidFill>
                  <a:srgbClr val="C00000"/>
                </a:solidFill>
              </a:rPr>
              <a:t>ЛИШЕНИЕМ СВОБОДЫ на срок вплоть до 12 лет </a:t>
            </a:r>
            <a:r>
              <a:rPr lang="ru-RU" dirty="0" smtClean="0"/>
              <a:t>(в зависимости от того как, кем, и в отношении кого совершено)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2">
                    <a:lumMod val="50000"/>
                  </a:schemeClr>
                </a:solidFill>
              </a:rPr>
              <a:t>Ответственность:</a:t>
            </a:r>
            <a:endParaRPr lang="ru-RU" sz="4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2714620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Благодарим за внимание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376</TotalTime>
  <Words>499</Words>
  <Application>Microsoft Office PowerPoint</Application>
  <PresentationFormat>Экран (4:3)</PresentationFormat>
  <Paragraphs>75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А) Незаконное приобретение</vt:lpstr>
      <vt:lpstr>Условие уголовной ответственности по ст. 228 УК РФ</vt:lpstr>
      <vt:lpstr>Слайд 9</vt:lpstr>
      <vt:lpstr>Слайд 10</vt:lpstr>
      <vt:lpstr>Слайд 11</vt:lpstr>
      <vt:lpstr>Уголовная ответственность</vt:lpstr>
      <vt:lpstr>Слайд 13</vt:lpstr>
      <vt:lpstr>Ответственность:</vt:lpstr>
      <vt:lpstr>Слайд 15</vt:lpstr>
      <vt:lpstr>Как совершается?</vt:lpstr>
      <vt:lpstr>Ответственность:</vt:lpstr>
      <vt:lpstr>Благодарим за внимание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Слава</dc:creator>
  <cp:lastModifiedBy>atlasova</cp:lastModifiedBy>
  <cp:revision>38</cp:revision>
  <dcterms:created xsi:type="dcterms:W3CDTF">2011-02-12T19:27:32Z</dcterms:created>
  <dcterms:modified xsi:type="dcterms:W3CDTF">2014-10-23T12:20:10Z</dcterms:modified>
</cp:coreProperties>
</file>