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59" r:id="rId6"/>
    <p:sldId id="262" r:id="rId7"/>
    <p:sldId id="260" r:id="rId8"/>
    <p:sldId id="265" r:id="rId9"/>
    <p:sldId id="267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84" autoAdjust="0"/>
  </p:normalViewPr>
  <p:slideViewPr>
    <p:cSldViewPr>
      <p:cViewPr>
        <p:scale>
          <a:sx n="100" d="100"/>
          <a:sy n="100" d="100"/>
        </p:scale>
        <p:origin x="-30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085C2-A267-42DC-AF7D-7AA3EC61438B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F55C9-B953-4DED-86A7-C86D7272E9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E630E-A5AD-4CF1-9725-611B5A96EB1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E630E-A5AD-4CF1-9725-611B5A96EB1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E630E-A5AD-4CF1-9725-611B5A96EB1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E630E-A5AD-4CF1-9725-611B5A96EB1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F55C9-B953-4DED-86A7-C86D7272E90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1/25/2012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1/25/2012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1/25/2012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229526"/>
          </a:xfrm>
        </p:spPr>
        <p:txBody>
          <a:bodyPr>
            <a:normAutofit lnSpcReduction="10000"/>
          </a:bodyPr>
          <a:lstStyle/>
          <a:p>
            <a:r>
              <a:rPr lang="ru-RU" sz="4800" b="1" dirty="0" smtClean="0">
                <a:solidFill>
                  <a:schemeClr val="tx2">
                    <a:lumMod val="10000"/>
                  </a:schemeClr>
                </a:solidFill>
              </a:rPr>
              <a:t>Научно-практическая конференция по физике в Лицее № 130</a:t>
            </a:r>
            <a:endParaRPr lang="ru-RU" sz="4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6" name="Picture 2" descr="F:\НПК по Физике\IMG_631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2910" y="785794"/>
            <a:ext cx="3560064" cy="2444814"/>
          </a:xfrm>
          <a:prstGeom prst="rect">
            <a:avLst/>
          </a:prstGeom>
          <a:noFill/>
        </p:spPr>
      </p:pic>
      <p:pic>
        <p:nvPicPr>
          <p:cNvPr id="1027" name="Picture 3" descr="F:\НПК по Физике\20111210-01[1]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43438" y="785794"/>
            <a:ext cx="3714776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786058"/>
            <a:ext cx="8786874" cy="38576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429684" cy="27146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tx2">
                    <a:lumMod val="10000"/>
                  </a:schemeClr>
                </a:solidFill>
              </a:rPr>
              <a:t>Цель: </a:t>
            </a:r>
            <a:br>
              <a:rPr lang="ru-RU" sz="48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tx2">
                    <a:lumMod val="10000"/>
                  </a:schemeClr>
                </a:solidFill>
              </a:rPr>
              <a:t>помочь учащимся организовать самостоятельный процесс познания</a:t>
            </a:r>
            <a:endParaRPr lang="ru-RU" sz="48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6" name="Picture 2" descr="F:\НПК по Физике\20111210-02[1]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86314" y="3214686"/>
            <a:ext cx="4143404" cy="2786082"/>
          </a:xfrm>
          <a:prstGeom prst="rect">
            <a:avLst/>
          </a:prstGeom>
          <a:noFill/>
        </p:spPr>
      </p:pic>
      <p:pic>
        <p:nvPicPr>
          <p:cNvPr id="1027" name="Picture 3" descr="F:\НПК по Физике\IMG_846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3214686"/>
            <a:ext cx="4500594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Люда\Рабочий стол\IMG_6896 copy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71802" y="2143116"/>
            <a:ext cx="3143272" cy="2058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26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10000"/>
                  </a:schemeClr>
                </a:solidFill>
              </a:rPr>
              <a:t>«Да! Именно радость удивления и возможность открытия – это те всегда нестандартные величины, обуславливающие по крайней мере начальную силу знания, которая, постепенно нарастая, и делает в свою очередь, учебный процесс осмысленным»  З. Е. </a:t>
            </a:r>
            <a:r>
              <a:rPr lang="ru-RU" sz="2200" dirty="0" err="1" smtClean="0">
                <a:solidFill>
                  <a:schemeClr val="tx2">
                    <a:lumMod val="10000"/>
                  </a:schemeClr>
                </a:solidFill>
              </a:rPr>
              <a:t>Гельман</a:t>
            </a:r>
            <a:endParaRPr lang="ru-RU" sz="22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2050" name="Picture 2" descr="F:\НПК по Физике\IMG_635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15074" y="4572008"/>
            <a:ext cx="2737124" cy="1881760"/>
          </a:xfrm>
          <a:prstGeom prst="rect">
            <a:avLst/>
          </a:prstGeom>
          <a:noFill/>
        </p:spPr>
      </p:pic>
      <p:pic>
        <p:nvPicPr>
          <p:cNvPr id="2051" name="Picture 3" descr="F:\НПК по Физике\IMG_657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2844" y="4572008"/>
            <a:ext cx="2928958" cy="1914452"/>
          </a:xfrm>
          <a:prstGeom prst="rect">
            <a:avLst/>
          </a:prstGeom>
          <a:noFill/>
        </p:spPr>
      </p:pic>
      <p:pic>
        <p:nvPicPr>
          <p:cNvPr id="2052" name="Picture 4" descr="F:\НПК по Физике\IMG_655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42844" y="2143116"/>
            <a:ext cx="2928958" cy="2143140"/>
          </a:xfrm>
          <a:prstGeom prst="rect">
            <a:avLst/>
          </a:prstGeom>
          <a:noFill/>
        </p:spPr>
      </p:pic>
      <p:pic>
        <p:nvPicPr>
          <p:cNvPr id="2053" name="Picture 5" descr="F:\НПК по Физике\IMG_679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215074" y="2143116"/>
            <a:ext cx="2786082" cy="2100157"/>
          </a:xfrm>
          <a:prstGeom prst="rect">
            <a:avLst/>
          </a:prstGeom>
          <a:noFill/>
        </p:spPr>
      </p:pic>
      <p:pic>
        <p:nvPicPr>
          <p:cNvPr id="2054" name="Picture 6" descr="F:\НПК по Физике\IMG_6442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214678" y="4572008"/>
            <a:ext cx="2916000" cy="1944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http://demiart.ru/forum/uploads1/post-75514-120837261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4744" y="5429264"/>
            <a:ext cx="1727210" cy="1285884"/>
          </a:xfrm>
          <a:prstGeom prst="rect">
            <a:avLst/>
          </a:prstGeom>
          <a:noFill/>
        </p:spPr>
      </p:pic>
      <p:sp>
        <p:nvSpPr>
          <p:cNvPr id="18" name="Стрелка вниз 17"/>
          <p:cNvSpPr/>
          <p:nvPr/>
        </p:nvSpPr>
        <p:spPr>
          <a:xfrm rot="10800000" flipH="1" flipV="1">
            <a:off x="7715272" y="1928802"/>
            <a:ext cx="214314" cy="1071570"/>
          </a:xfrm>
          <a:prstGeom prst="downArrow">
            <a:avLst/>
          </a:prstGeom>
          <a:noFill/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 flipH="1" flipV="1">
            <a:off x="5643570" y="1428737"/>
            <a:ext cx="214314" cy="1214446"/>
          </a:xfrm>
          <a:prstGeom prst="downArrow">
            <a:avLst/>
          </a:prstGeom>
          <a:noFill/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 flipH="1" flipV="1">
            <a:off x="3357554" y="1428736"/>
            <a:ext cx="214314" cy="1214446"/>
          </a:xfrm>
          <a:prstGeom prst="downArrow">
            <a:avLst/>
          </a:prstGeom>
          <a:noFill/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10800000" flipH="1" flipV="1">
            <a:off x="1214414" y="1928802"/>
            <a:ext cx="214314" cy="1071570"/>
          </a:xfrm>
          <a:prstGeom prst="downArrow">
            <a:avLst/>
          </a:prstGeom>
          <a:noFill/>
          <a:ln w="25400">
            <a:solidFill>
              <a:srgbClr val="6633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00298" y="2714620"/>
            <a:ext cx="1928826" cy="264320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71472" y="142852"/>
            <a:ext cx="7858180" cy="71438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15074" y="1500174"/>
            <a:ext cx="2643206" cy="3571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14414" y="1000108"/>
            <a:ext cx="3000396" cy="3571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3071810"/>
            <a:ext cx="2286016" cy="321471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дзаголовок 31"/>
          <p:cNvSpPr>
            <a:spLocks noGrp="1"/>
          </p:cNvSpPr>
          <p:nvPr>
            <p:ph type="subTitle" idx="1"/>
          </p:nvPr>
        </p:nvSpPr>
        <p:spPr>
          <a:xfrm>
            <a:off x="357158" y="5715000"/>
            <a:ext cx="8305800" cy="114300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 -</a:t>
            </a:r>
          </a:p>
          <a:p>
            <a:r>
              <a:rPr lang="ru-RU" dirty="0" smtClean="0"/>
              <a:t>--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7858180" cy="857255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Дидактические функции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1500174"/>
            <a:ext cx="2428892" cy="357190"/>
          </a:xfrm>
          <a:prstGeom prst="round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786" y="928670"/>
            <a:ext cx="3641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663300"/>
                </a:solidFill>
              </a:rPr>
              <a:t>     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</a:rPr>
              <a:t>контролирующая</a:t>
            </a:r>
            <a:r>
              <a:rPr lang="ru-RU" sz="2400" b="1" dirty="0" smtClean="0">
                <a:solidFill>
                  <a:srgbClr val="663300"/>
                </a:solidFill>
              </a:rPr>
              <a:t>   </a:t>
            </a:r>
            <a:endParaRPr lang="ru-RU" sz="2400" b="1" dirty="0">
              <a:solidFill>
                <a:srgbClr val="6633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1428736"/>
            <a:ext cx="192418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</a:rPr>
              <a:t>обучающая</a:t>
            </a:r>
            <a:endParaRPr lang="ru-RU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57884" y="1428736"/>
            <a:ext cx="3107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663300"/>
                </a:solidFill>
              </a:rPr>
              <a:t>    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</a:rPr>
              <a:t>воспитывающая</a:t>
            </a:r>
            <a:endParaRPr lang="ru-RU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06" y="3071810"/>
            <a:ext cx="22860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Мышление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Речь, память Применение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Закрепление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Анализ ошибок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Действия в нестандартных ситуациях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Эвристические     методы</a:t>
            </a:r>
          </a:p>
          <a:p>
            <a:pPr algn="ctr"/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Самоорганизован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                 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ность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14876" y="2714620"/>
            <a:ext cx="1928826" cy="264320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15140" y="3071810"/>
            <a:ext cx="2286016" cy="328614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786578" y="2857496"/>
            <a:ext cx="21920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Трудолюбие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Настойчивость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Любознательность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Сила воли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Ответственность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Организованность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Принципиальность 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Поведение в группе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Самостоятельность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Профориентация</a:t>
            </a:r>
          </a:p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Культура труда 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6314" y="2786058"/>
            <a:ext cx="18573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Планиро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-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вание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Анализ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Рефлексия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Самооценка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Целепола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гание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Собственное решение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5984" y="2714620"/>
            <a:ext cx="234981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Умения: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Абстраги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ровать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Конкретизи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ровать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Классифици-ровать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Прогнози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</a:t>
            </a:r>
          </a:p>
          <a:p>
            <a:pPr algn="ctr"/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</a:rPr>
              <a:t>ровать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57752" y="1000108"/>
            <a:ext cx="2857520" cy="3571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072066" y="928670"/>
            <a:ext cx="26904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</a:rPr>
              <a:t>ориентирующая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2192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Учитель создаёт информационно- образовательную среду, в которой ученик выбирает  индивидуальную траекторию в соответствии со своими познавательными интересами , особенностями своего мышления и личностными предпочтениями</a:t>
            </a:r>
            <a:endParaRPr lang="ru-RU" sz="2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7" name="Picture 3" descr="F:\НПК по Физике\IMG_65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86314" y="1785926"/>
            <a:ext cx="3595709" cy="2404362"/>
          </a:xfrm>
          <a:prstGeom prst="rect">
            <a:avLst/>
          </a:prstGeom>
          <a:noFill/>
        </p:spPr>
      </p:pic>
      <p:pic>
        <p:nvPicPr>
          <p:cNvPr id="1028" name="Picture 4" descr="F:\НПК по Физике\IMG_989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2910" y="4286256"/>
            <a:ext cx="3429024" cy="2286016"/>
          </a:xfrm>
          <a:prstGeom prst="rect">
            <a:avLst/>
          </a:prstGeom>
          <a:noFill/>
        </p:spPr>
      </p:pic>
      <p:pic>
        <p:nvPicPr>
          <p:cNvPr id="1029" name="Picture 5" descr="F:\НПК по Физике\IMG_6525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86314" y="4286256"/>
            <a:ext cx="3609993" cy="2406662"/>
          </a:xfrm>
          <a:prstGeom prst="rect">
            <a:avLst/>
          </a:prstGeom>
          <a:noFill/>
        </p:spPr>
      </p:pic>
      <p:pic>
        <p:nvPicPr>
          <p:cNvPr id="4" name="Picture 2" descr="F:\2011\IMG_6575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42910" y="1785926"/>
            <a:ext cx="3457575" cy="23288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14422"/>
            <a:ext cx="7358114" cy="464347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тема работы должна быть актуальной;</a:t>
            </a:r>
          </a:p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 обязательно экспериментальное исследование или демонстрация опыта;</a:t>
            </a:r>
          </a:p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исследование должно содержать элемент новизны;</a:t>
            </a:r>
          </a:p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доклад сопровождается презентацией или плакатами;</a:t>
            </a:r>
          </a:p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</a:rPr>
              <a:t>доклад оформляется в соответствии с требованиями представления  научно-исследовательских проектов </a:t>
            </a:r>
            <a:endParaRPr lang="ru-RU" sz="2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500990" cy="65403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</a:rPr>
              <a:t>Требования к работам учащихся:</a:t>
            </a:r>
            <a:endParaRPr lang="ru-RU" sz="3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" name="Picture 4" descr="Рисунок21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890285">
            <a:off x="7423494" y="5761557"/>
            <a:ext cx="1614487" cy="1038225"/>
          </a:xfrm>
          <a:prstGeom prst="rect">
            <a:avLst/>
          </a:prstGeom>
          <a:noFill/>
        </p:spPr>
      </p:pic>
      <p:pic>
        <p:nvPicPr>
          <p:cNvPr id="5" name="Picture 5" descr="Рисунок1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0372159">
            <a:off x="313175" y="416073"/>
            <a:ext cx="876300" cy="7239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186214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 комиссию входят преподаватели</a:t>
            </a:r>
            <a:r>
              <a:rPr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Вуза, студенты, члены команды ТЮФ, учащиеся 11-х классов Лицея.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0" name="Picture 2" descr="F:\НПК по Физике\IMG_63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975226">
            <a:off x="361092" y="2345282"/>
            <a:ext cx="4071966" cy="2786082"/>
          </a:xfrm>
          <a:prstGeom prst="rect">
            <a:avLst/>
          </a:prstGeom>
          <a:noFill/>
        </p:spPr>
      </p:pic>
      <p:pic>
        <p:nvPicPr>
          <p:cNvPr id="4" name="Picture 2" descr="F:\2011\IMG_677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 rot="630427">
            <a:off x="4291001" y="2666276"/>
            <a:ext cx="4429128" cy="2809876"/>
          </a:xfrm>
          <a:prstGeom prst="rect">
            <a:avLst/>
          </a:prstGeom>
          <a:noFill/>
        </p:spPr>
      </p:pic>
      <p:pic>
        <p:nvPicPr>
          <p:cNvPr id="5" name="Picture 4" descr="Рисунок20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928670"/>
            <a:ext cx="205581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Рисунок24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714612" y="5214950"/>
            <a:ext cx="1512000" cy="118122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5143512"/>
            <a:ext cx="8072494" cy="13287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способствуют формированию ключевых компетенций учителя и ученика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53"/>
            <a:ext cx="8429684" cy="64294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</a:rPr>
              <a:t>Подготовка, проведение и участие в НПК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8" name="Picture 4" descr="C:\Documents and Settings\Люда\Рабочий стол\IMG_0833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58" y="3214686"/>
            <a:ext cx="2714644" cy="1939618"/>
          </a:xfrm>
          <a:prstGeom prst="rect">
            <a:avLst/>
          </a:prstGeom>
          <a:noFill/>
        </p:spPr>
      </p:pic>
      <p:pic>
        <p:nvPicPr>
          <p:cNvPr id="1030" name="Picture 6" descr="C:\Documents and Settings\Люда\Рабочий стол\IMG_624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14678" y="1071546"/>
            <a:ext cx="2928958" cy="1857388"/>
          </a:xfrm>
          <a:prstGeom prst="rect">
            <a:avLst/>
          </a:prstGeom>
          <a:noFill/>
        </p:spPr>
      </p:pic>
      <p:pic>
        <p:nvPicPr>
          <p:cNvPr id="4" name="Picture 3" descr="C:\Documents and Settings\Люда\Рабочий стол\IMG_729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86512" y="1071546"/>
            <a:ext cx="2556000" cy="1857388"/>
          </a:xfrm>
          <a:prstGeom prst="rect">
            <a:avLst/>
          </a:prstGeom>
          <a:noFill/>
        </p:spPr>
      </p:pic>
      <p:pic>
        <p:nvPicPr>
          <p:cNvPr id="3074" name="Picture 2" descr="F:\НПК по Физике\IMG_6447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7159" y="1066692"/>
            <a:ext cx="2714643" cy="1809762"/>
          </a:xfrm>
          <a:prstGeom prst="rect">
            <a:avLst/>
          </a:prstGeom>
          <a:noFill/>
        </p:spPr>
      </p:pic>
      <p:pic>
        <p:nvPicPr>
          <p:cNvPr id="5" name="Picture 2" descr="F:\2011\IMG_6528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14678" y="3214686"/>
            <a:ext cx="2857520" cy="1928826"/>
          </a:xfrm>
          <a:prstGeom prst="rect">
            <a:avLst/>
          </a:prstGeom>
          <a:noFill/>
        </p:spPr>
      </p:pic>
      <p:pic>
        <p:nvPicPr>
          <p:cNvPr id="12" name="Picture 5" descr="F:\НПК по Физике\IMG_4235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215074" y="3214686"/>
            <a:ext cx="2740776" cy="192243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02" y="4929198"/>
            <a:ext cx="8358278" cy="17145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b="1" dirty="0" smtClean="0">
                <a:solidFill>
                  <a:schemeClr val="bg2">
                    <a:lumMod val="10000"/>
                  </a:schemeClr>
                </a:solidFill>
              </a:rPr>
              <a:t>95 % учащихся готовы снова принять участие в НПК</a:t>
            </a:r>
          </a:p>
          <a:p>
            <a:pPr>
              <a:buNone/>
            </a:pPr>
            <a:r>
              <a:rPr lang="ru-RU" sz="3000" b="1" dirty="0" smtClean="0">
                <a:solidFill>
                  <a:schemeClr val="bg2">
                    <a:lumMod val="10000"/>
                  </a:schemeClr>
                </a:solidFill>
              </a:rPr>
              <a:t>95 % учащихся                                  желают стать участниками                                   комиссии</a:t>
            </a:r>
          </a:p>
          <a:p>
            <a:pPr>
              <a:buNone/>
            </a:pPr>
            <a:endParaRPr lang="ru-RU" dirty="0" smtClean="0">
              <a:solidFill>
                <a:srgbClr val="6633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Итоги любой НПК по физике</a:t>
            </a:r>
            <a:endParaRPr lang="ru-RU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2" descr="C:\p2p\мои документы (Ludmila05)\школа-фотки\IMG_661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282" y="1071546"/>
            <a:ext cx="2714644" cy="1922908"/>
          </a:xfrm>
          <a:prstGeom prst="rect">
            <a:avLst/>
          </a:prstGeom>
          <a:noFill/>
        </p:spPr>
      </p:pic>
      <p:pic>
        <p:nvPicPr>
          <p:cNvPr id="5" name="Picture 3" descr="C:\p2p\мои документы (Ludmila05)\школа-фотки\IMG_6568 copy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29322" y="1071546"/>
            <a:ext cx="2928958" cy="1928826"/>
          </a:xfrm>
          <a:prstGeom prst="rect">
            <a:avLst/>
          </a:prstGeom>
          <a:noFill/>
        </p:spPr>
      </p:pic>
      <p:pic>
        <p:nvPicPr>
          <p:cNvPr id="1028" name="Picture 4" descr="F:\НПК по Физике\IMG_637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4282" y="3143248"/>
            <a:ext cx="2714644" cy="1780032"/>
          </a:xfrm>
          <a:prstGeom prst="rect">
            <a:avLst/>
          </a:prstGeom>
          <a:noFill/>
        </p:spPr>
      </p:pic>
      <p:pic>
        <p:nvPicPr>
          <p:cNvPr id="1030" name="Picture 6" descr="F:\НПК по Физике\IMG_6574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143240" y="1071546"/>
            <a:ext cx="2643206" cy="1962107"/>
          </a:xfrm>
          <a:prstGeom prst="rect">
            <a:avLst/>
          </a:prstGeom>
          <a:noFill/>
        </p:spPr>
      </p:pic>
      <p:pic>
        <p:nvPicPr>
          <p:cNvPr id="1031" name="Picture 7" descr="F:\НПК по Физике\IMG_6571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071802" y="3143248"/>
            <a:ext cx="2708229" cy="1857388"/>
          </a:xfrm>
          <a:prstGeom prst="rect">
            <a:avLst/>
          </a:prstGeom>
          <a:noFill/>
        </p:spPr>
      </p:pic>
      <p:pic>
        <p:nvPicPr>
          <p:cNvPr id="4098" name="Picture 2" descr="F:\2011\IMG_6511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929322" y="3143248"/>
            <a:ext cx="2928958" cy="1857388"/>
          </a:xfrm>
          <a:prstGeom prst="rect">
            <a:avLst/>
          </a:prstGeom>
          <a:noFill/>
        </p:spPr>
      </p:pic>
      <p:pic>
        <p:nvPicPr>
          <p:cNvPr id="11" name="Picture 6" descr="Рисунок10"/>
          <p:cNvPicPr>
            <a:picLocks noChangeAspect="1" noChangeArrowheads="1" noCrop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571868" y="5429264"/>
            <a:ext cx="192882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Спасибо за внимание!!!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37890" name="Picture 2" descr="http://img-fotki.yandex.ru/get/5903/bestgifanimation.1b/0_5ca43_1ac277de_orig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28662" y="1357298"/>
            <a:ext cx="7072362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1399</TotalTime>
  <Words>248</Words>
  <Application>Microsoft Office PowerPoint</Application>
  <PresentationFormat>Экран (4:3)</PresentationFormat>
  <Paragraphs>71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Слайд 1</vt:lpstr>
      <vt:lpstr>Цель:  помочь учащимся организовать самостоятельный процесс познания</vt:lpstr>
      <vt:lpstr>«Да! Именно радость удивления и возможность открытия – это те всегда нестандартные величины, обуславливающие по крайней мере начальную силу знания, которая, постепенно нарастая, и делает в свою очередь, учебный процесс осмысленным»  З. Е. Гельман</vt:lpstr>
      <vt:lpstr>Дидактические функции</vt:lpstr>
      <vt:lpstr>Учитель создаёт информационно- образовательную среду, в которой ученик выбирает  индивидуальную траекторию в соответствии со своими познавательными интересами , особенностями своего мышления и личностными предпочтениями</vt:lpstr>
      <vt:lpstr>Требования к работам учащихся:</vt:lpstr>
      <vt:lpstr>В комиссию входят преподаватели Вуза, студенты, члены команды ТЮФ, учащиеся 11-х классов Лицея.</vt:lpstr>
      <vt:lpstr>Подготовка, проведение и участие в НПК</vt:lpstr>
      <vt:lpstr>Итоги любой НПК по физике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ЦНИТ</cp:lastModifiedBy>
  <cp:revision>98</cp:revision>
  <dcterms:modified xsi:type="dcterms:W3CDTF">2012-01-25T10:06:34Z</dcterms:modified>
</cp:coreProperties>
</file>